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11.jpeg" ContentType="image/jpeg"/>
  <Override PartName="/ppt/media/image4.png" ContentType="image/png"/>
  <Override PartName="/ppt/media/image10.jpeg" ContentType="image/jpeg"/>
  <Override PartName="/ppt/media/image14.png" ContentType="image/png"/>
  <Override PartName="/ppt/media/image7.jpeg" ContentType="image/jpeg"/>
  <Override PartName="/ppt/media/image2.png" ContentType="image/png"/>
  <Override PartName="/ppt/media/image22.png" ContentType="image/png"/>
  <Override PartName="/ppt/media/image25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23.png" ContentType="image/png"/>
  <Override PartName="/ppt/media/image9.jpeg" ContentType="image/jpeg"/>
  <Override PartName="/ppt/media/image5.png" ContentType="image/png"/>
  <Override PartName="/ppt/media/image19.png" ContentType="image/png"/>
  <Override PartName="/ppt/media/image13.jpeg" ContentType="image/jpeg"/>
  <Override PartName="/ppt/media/image15.jpeg" ContentType="image/jpeg"/>
  <Override PartName="/ppt/media/image16.png" ContentType="image/png"/>
  <Override PartName="/ppt/media/image18.png" ContentType="image/png"/>
  <Override PartName="/ppt/media/image12.jpeg" ContentType="image/jpeg"/>
  <Override PartName="/ppt/media/image20.wmf" ContentType="image/x-wmf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70104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move the slide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49924BA-7F34-46B9-946B-7E3A3C79434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3970440" y="8829720"/>
            <a:ext cx="3038040" cy="464760"/>
          </a:xfrm>
          <a:prstGeom prst="rect">
            <a:avLst/>
          </a:prstGeom>
          <a:noFill/>
          <a:ln w="9360">
            <a:noFill/>
          </a:ln>
        </p:spPr>
        <p:txBody>
          <a:bodyPr lIns="93240" rIns="93240" tIns="46440" bIns="46440" anchor="b">
            <a:noAutofit/>
          </a:bodyPr>
          <a:p>
            <a:pPr algn="r">
              <a:lnSpc>
                <a:spcPct val="100000"/>
              </a:lnSpc>
            </a:pPr>
            <a:fld id="{BE440BF5-D1B6-4689-B68D-E2583081859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7960" cy="3485880"/>
          </a:xfrm>
          <a:prstGeom prst="rect">
            <a:avLst/>
          </a:prstGeom>
        </p:spPr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701640" y="4416480"/>
            <a:ext cx="5606640" cy="4182840"/>
          </a:xfrm>
          <a:prstGeom prst="rect">
            <a:avLst/>
          </a:prstGeom>
        </p:spPr>
        <p:txBody>
          <a:bodyPr lIns="93240" rIns="93240" tIns="46440" bIns="464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970440" y="8829720"/>
            <a:ext cx="3038040" cy="464760"/>
          </a:xfrm>
          <a:prstGeom prst="rect">
            <a:avLst/>
          </a:prstGeom>
          <a:noFill/>
          <a:ln w="9360">
            <a:noFill/>
          </a:ln>
        </p:spPr>
        <p:txBody>
          <a:bodyPr lIns="93240" rIns="93240" tIns="46440" bIns="46440" anchor="b">
            <a:noAutofit/>
          </a:bodyPr>
          <a:p>
            <a:pPr algn="r">
              <a:lnSpc>
                <a:spcPct val="100000"/>
              </a:lnSpc>
            </a:pPr>
            <a:fld id="{8B482904-FC1C-4E7E-836E-5FAFED5F579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7960" cy="3485880"/>
          </a:xfrm>
          <a:prstGeom prst="rect">
            <a:avLst/>
          </a:prstGeom>
        </p:spPr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701640" y="4416480"/>
            <a:ext cx="5606640" cy="4182840"/>
          </a:xfrm>
          <a:prstGeom prst="rect">
            <a:avLst/>
          </a:prstGeom>
        </p:spPr>
        <p:txBody>
          <a:bodyPr lIns="93240" rIns="93240" tIns="46440" bIns="464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90360" y="0"/>
            <a:ext cx="891180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90360" y="0"/>
            <a:ext cx="891180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90360" y="0"/>
            <a:ext cx="891180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23964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2208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5720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23964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02208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90360" y="0"/>
            <a:ext cx="891180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90360" y="0"/>
            <a:ext cx="8911800" cy="423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23964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22080" y="137016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5720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23964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022080" y="3757320"/>
            <a:ext cx="26496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4570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75732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370160"/>
            <a:ext cx="401580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757320"/>
            <a:ext cx="8229240" cy="2179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168960"/>
            <a:ext cx="9140400" cy="6854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51" descr=""/>
          <p:cNvPicPr/>
          <p:nvPr/>
        </p:nvPicPr>
        <p:blipFill>
          <a:blip r:embed="rId2"/>
          <a:stretch/>
        </p:blipFill>
        <p:spPr>
          <a:xfrm>
            <a:off x="5257800" y="6213600"/>
            <a:ext cx="3519000" cy="56484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91260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0" y="0"/>
            <a:ext cx="9140400" cy="11426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Picture 64" descr=""/>
          <p:cNvPicPr/>
          <p:nvPr/>
        </p:nvPicPr>
        <p:blipFill>
          <a:blip r:embed="rId3"/>
          <a:stretch/>
        </p:blipFill>
        <p:spPr>
          <a:xfrm>
            <a:off x="227160" y="76320"/>
            <a:ext cx="5484600" cy="879120"/>
          </a:xfrm>
          <a:prstGeom prst="rect">
            <a:avLst/>
          </a:prstGeom>
          <a:ln>
            <a:noFill/>
          </a:ln>
        </p:spPr>
      </p:pic>
      <p:sp>
        <p:nvSpPr>
          <p:cNvPr id="5" name="Line 4"/>
          <p:cNvSpPr/>
          <p:nvPr/>
        </p:nvSpPr>
        <p:spPr>
          <a:xfrm>
            <a:off x="0" y="616896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5"/>
          <p:cNvSpPr/>
          <p:nvPr/>
        </p:nvSpPr>
        <p:spPr>
          <a:xfrm>
            <a:off x="0" y="1141560"/>
            <a:ext cx="9140400" cy="456840"/>
          </a:xfrm>
          <a:prstGeom prst="rect">
            <a:avLst/>
          </a:prstGeom>
          <a:solidFill>
            <a:srgbClr val="b8ab9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Click to edit Master title style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edit the outline text format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Second Outline Level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81f5b"/>
                </a:solidFill>
                <a:latin typeface="NewsGoth BT"/>
              </a:rPr>
              <a:t>Third Outline Level</a:t>
            </a:r>
            <a:endParaRPr b="0" lang="en-US" sz="2600" spc="-1" strike="noStrike">
              <a:solidFill>
                <a:srgbClr val="081f5b"/>
              </a:solidFill>
              <a:latin typeface="NewsGoth B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Fourth Outline Level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Fifth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Sixth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Seventh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168960"/>
            <a:ext cx="9140400" cy="6854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Picture 51" descr=""/>
          <p:cNvPicPr/>
          <p:nvPr/>
        </p:nvPicPr>
        <p:blipFill>
          <a:blip r:embed="rId2"/>
          <a:stretch/>
        </p:blipFill>
        <p:spPr>
          <a:xfrm>
            <a:off x="5257800" y="6213600"/>
            <a:ext cx="3519000" cy="564840"/>
          </a:xfrm>
          <a:prstGeom prst="rect">
            <a:avLst/>
          </a:prstGeom>
          <a:ln>
            <a:noFill/>
          </a:ln>
        </p:spPr>
      </p:pic>
      <p:sp>
        <p:nvSpPr>
          <p:cNvPr id="47" name="Line 2"/>
          <p:cNvSpPr/>
          <p:nvPr/>
        </p:nvSpPr>
        <p:spPr>
          <a:xfrm>
            <a:off x="0" y="91260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Click to edit Master title style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200" y="1370160"/>
            <a:ext cx="8229240" cy="457020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edit Master text styles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601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3000" spc="-1" strike="noStrike">
                <a:solidFill>
                  <a:srgbClr val="081f5b"/>
                </a:solidFill>
                <a:latin typeface="NewsGoth BT"/>
              </a:rPr>
              <a:t>Second level</a:t>
            </a:r>
            <a:endParaRPr b="0" lang="en-US" sz="3000" spc="-1" strike="noStrike">
              <a:solidFill>
                <a:srgbClr val="081f5b"/>
              </a:solidFill>
              <a:latin typeface="NewsGoth BT"/>
            </a:endParaRPr>
          </a:p>
          <a:p>
            <a:pPr lvl="2" marL="137160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NewsGoth BT"/>
              <a:buChar char="–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Third level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3" marL="1828800" indent="-342720">
              <a:lnSpc>
                <a:spcPct val="100000"/>
              </a:lnSpc>
              <a:spcBef>
                <a:spcPts val="519"/>
              </a:spcBef>
              <a:buClr>
                <a:srgbClr val="081f5b"/>
              </a:buClr>
              <a:buFont typeface="NewsGoth BT"/>
              <a:buChar char="»"/>
            </a:pPr>
            <a:r>
              <a:rPr b="0" lang="en-US" sz="2600" spc="-1" strike="noStrike">
                <a:solidFill>
                  <a:srgbClr val="081f5b"/>
                </a:solidFill>
                <a:latin typeface="NewsGoth BT"/>
              </a:rPr>
              <a:t>Fourth level</a:t>
            </a:r>
            <a:endParaRPr b="0" lang="en-US" sz="2600" spc="-1" strike="noStrike">
              <a:solidFill>
                <a:srgbClr val="081f5b"/>
              </a:solidFill>
              <a:latin typeface="NewsGoth BT"/>
            </a:endParaRPr>
          </a:p>
          <a:p>
            <a:pPr lvl="4" marL="2286000" indent="-34272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Fifth level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6168960"/>
            <a:ext cx="9140400" cy="6854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51" descr=""/>
          <p:cNvPicPr/>
          <p:nvPr/>
        </p:nvPicPr>
        <p:blipFill>
          <a:blip r:embed="rId2"/>
          <a:stretch/>
        </p:blipFill>
        <p:spPr>
          <a:xfrm>
            <a:off x="5257800" y="6213600"/>
            <a:ext cx="3519000" cy="564840"/>
          </a:xfrm>
          <a:prstGeom prst="rect">
            <a:avLst/>
          </a:prstGeom>
          <a:ln>
            <a:noFill/>
          </a:ln>
        </p:spPr>
      </p:pic>
      <p:sp>
        <p:nvSpPr>
          <p:cNvPr id="88" name="Line 2"/>
          <p:cNvSpPr/>
          <p:nvPr/>
        </p:nvSpPr>
        <p:spPr>
          <a:xfrm>
            <a:off x="0" y="91260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edit the title text format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edit the outline text format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Second Outline Level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81f5b"/>
                </a:solidFill>
                <a:latin typeface="NewsGoth BT"/>
              </a:rPr>
              <a:t>Third Outline Level</a:t>
            </a:r>
            <a:endParaRPr b="0" lang="en-US" sz="2600" spc="-1" strike="noStrike">
              <a:solidFill>
                <a:srgbClr val="081f5b"/>
              </a:solidFill>
              <a:latin typeface="NewsGoth B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Fourth Outline Level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Fifth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Sixth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Seventh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6168960"/>
            <a:ext cx="9140400" cy="6854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Picture 51" descr=""/>
          <p:cNvPicPr/>
          <p:nvPr/>
        </p:nvPicPr>
        <p:blipFill>
          <a:blip r:embed="rId2"/>
          <a:stretch/>
        </p:blipFill>
        <p:spPr>
          <a:xfrm>
            <a:off x="5257800" y="6213600"/>
            <a:ext cx="3519000" cy="564840"/>
          </a:xfrm>
          <a:prstGeom prst="rect">
            <a:avLst/>
          </a:prstGeom>
          <a:ln>
            <a:noFill/>
          </a:ln>
        </p:spPr>
      </p:pic>
      <p:sp>
        <p:nvSpPr>
          <p:cNvPr id="129" name="Line 2"/>
          <p:cNvSpPr/>
          <p:nvPr/>
        </p:nvSpPr>
        <p:spPr>
          <a:xfrm>
            <a:off x="0" y="91260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3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Click to edit Master title style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Click to edit Master text styles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6168960"/>
            <a:ext cx="9140400" cy="685440"/>
          </a:xfrm>
          <a:prstGeom prst="rect">
            <a:avLst/>
          </a:prstGeom>
          <a:solidFill>
            <a:srgbClr val="081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Picture 51" descr=""/>
          <p:cNvPicPr/>
          <p:nvPr/>
        </p:nvPicPr>
        <p:blipFill>
          <a:blip r:embed="rId2"/>
          <a:stretch/>
        </p:blipFill>
        <p:spPr>
          <a:xfrm>
            <a:off x="5257800" y="6213600"/>
            <a:ext cx="3519000" cy="564840"/>
          </a:xfrm>
          <a:prstGeom prst="rect">
            <a:avLst/>
          </a:prstGeom>
          <a:ln>
            <a:noFill/>
          </a:ln>
        </p:spPr>
      </p:pic>
      <p:sp>
        <p:nvSpPr>
          <p:cNvPr id="170" name="Line 2"/>
          <p:cNvSpPr/>
          <p:nvPr/>
        </p:nvSpPr>
        <p:spPr>
          <a:xfrm>
            <a:off x="0" y="912600"/>
            <a:ext cx="9140760" cy="0"/>
          </a:xfrm>
          <a:prstGeom prst="line">
            <a:avLst/>
          </a:prstGeom>
          <a:ln w="38160">
            <a:solidFill>
              <a:srgbClr val="081f5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3"/>
          <p:cNvSpPr>
            <a:spLocks noGrp="1"/>
          </p:cNvSpPr>
          <p:nvPr>
            <p:ph type="title"/>
          </p:nvPr>
        </p:nvSpPr>
        <p:spPr>
          <a:xfrm>
            <a:off x="90360" y="0"/>
            <a:ext cx="8911800" cy="9140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Click to edit Master title style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Click to edit the outline text format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Second Outline Level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81f5b"/>
                </a:solidFill>
                <a:latin typeface="NewsGoth BT"/>
              </a:rPr>
              <a:t>Third Outline Level</a:t>
            </a:r>
            <a:endParaRPr b="0" lang="en-US" sz="2600" spc="-1" strike="noStrike">
              <a:solidFill>
                <a:srgbClr val="081f5b"/>
              </a:solidFill>
              <a:latin typeface="NewsGoth B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Fourth Outline Level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Fifth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Sixth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Seventh Outline Level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ww.theonion.com/video/cias-facebook-program-dramatically-cut-agencys-cos-19753" TargetMode="External"/><Relationship Id="rId2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www.umich.edu/" TargetMode="Externa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lRvqEjJ6yMU" TargetMode="External"/><Relationship Id="rId2" Type="http://schemas.openxmlformats.org/officeDocument/2006/relationships/hyperlink" Target="https://www.youtube.com/watch?v=lRvqEjJ6yMU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www.google.com/trends/" TargetMode="Externa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9219960" cy="6857640"/>
          </a:xfrm>
          <a:prstGeom prst="rect">
            <a:avLst/>
          </a:prstGeom>
          <a:ln>
            <a:noFill/>
          </a:ln>
        </p:spPr>
      </p:pic>
      <p:sp>
        <p:nvSpPr>
          <p:cNvPr id="216" name="TextShape 1"/>
          <p:cNvSpPr txBox="1"/>
          <p:nvPr/>
        </p:nvSpPr>
        <p:spPr>
          <a:xfrm>
            <a:off x="0" y="533520"/>
            <a:ext cx="8294400" cy="2133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NewsGoth Dm BT"/>
              </a:rPr>
              <a:t>Big data camp intro</a:t>
            </a:r>
            <a:endParaRPr b="0" lang="en-US" sz="8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0" y="4799160"/>
            <a:ext cx="4789080" cy="1982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NewsGoth BT"/>
              </a:rPr>
              <a:t>Jerry Davis</a:t>
            </a:r>
            <a:br/>
            <a:r>
              <a:rPr b="1" lang="en-US" sz="2800" spc="-1" strike="noStrike">
                <a:solidFill>
                  <a:srgbClr val="ffffff"/>
                </a:solidFill>
                <a:latin typeface="NewsGoth BT"/>
              </a:rPr>
              <a:t>17 June 2019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4952880" y="1143000"/>
            <a:ext cx="4235040" cy="5595480"/>
          </a:xfrm>
          <a:prstGeom prst="rect">
            <a:avLst/>
          </a:prstGeom>
          <a:ln>
            <a:noFill/>
          </a:ln>
        </p:spPr>
      </p:pic>
      <p:pic>
        <p:nvPicPr>
          <p:cNvPr id="244" name="Picture 4" descr=""/>
          <p:cNvPicPr/>
          <p:nvPr/>
        </p:nvPicPr>
        <p:blipFill>
          <a:blip r:embed="rId2"/>
          <a:stretch/>
        </p:blipFill>
        <p:spPr>
          <a:xfrm>
            <a:off x="55440" y="932040"/>
            <a:ext cx="4820760" cy="554472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31680" y="3705120"/>
            <a:ext cx="4768560" cy="94248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TextShape 2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Does racism influence voting?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nodeType="clickEffect" fill="hold">
                      <p:stCondLst>
                        <p:cond delay="indefinite"/>
                      </p:stCondLst>
                      <p:childTnLst>
                        <p:par>
                          <p:cTn id="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Does racism influence voting?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pic>
        <p:nvPicPr>
          <p:cNvPr id="248" name="Picture 2" descr=""/>
          <p:cNvPicPr/>
          <p:nvPr/>
        </p:nvPicPr>
        <p:blipFill>
          <a:blip r:embed="rId1"/>
          <a:stretch/>
        </p:blipFill>
        <p:spPr>
          <a:xfrm>
            <a:off x="76320" y="990720"/>
            <a:ext cx="7953120" cy="4946400"/>
          </a:xfrm>
          <a:prstGeom prst="rect">
            <a:avLst/>
          </a:prstGeom>
          <a:ln>
            <a:noFill/>
          </a:ln>
        </p:spPr>
      </p:pic>
      <p:pic>
        <p:nvPicPr>
          <p:cNvPr id="249" name="Picture 3" descr=""/>
          <p:cNvPicPr/>
          <p:nvPr/>
        </p:nvPicPr>
        <p:blipFill>
          <a:blip r:embed="rId2"/>
          <a:stretch/>
        </p:blipFill>
        <p:spPr>
          <a:xfrm>
            <a:off x="7315200" y="3143160"/>
            <a:ext cx="1771200" cy="280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609480" y="3124080"/>
            <a:ext cx="7772040" cy="2057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New insights into new topics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3352680"/>
            <a:ext cx="8534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b8ab9e"/>
                </a:solidFill>
                <a:uFillTx/>
                <a:latin typeface="NewsGoth BT"/>
                <a:hlinkClick r:id="rId1"/>
              </a:rPr>
              <a:t>If only someone would come up with a way to gather horrifyingly intrusive personal information online…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1270080" y="0"/>
            <a:ext cx="6075000" cy="693396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1828800" y="4267080"/>
            <a:ext cx="4768560" cy="94248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-533520" y="838080"/>
            <a:ext cx="10159560" cy="6019560"/>
          </a:xfrm>
          <a:prstGeom prst="rect">
            <a:avLst/>
          </a:prstGeom>
          <a:ln>
            <a:noFill/>
          </a:ln>
        </p:spPr>
      </p:pic>
      <p:sp>
        <p:nvSpPr>
          <p:cNvPr id="255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ICTs and social movements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-25560" y="990720"/>
            <a:ext cx="9143640" cy="5866920"/>
          </a:xfrm>
          <a:prstGeom prst="rect">
            <a:avLst/>
          </a:prstGeom>
          <a:ln>
            <a:noFill/>
          </a:ln>
        </p:spPr>
      </p:pic>
      <p:sp>
        <p:nvSpPr>
          <p:cNvPr id="257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330" spc="-1" strike="noStrike">
                <a:solidFill>
                  <a:srgbClr val="081f5b"/>
                </a:solidFill>
                <a:latin typeface="NewsGoth Dm BT"/>
              </a:rPr>
              <a:t>One Facebook post</a:t>
            </a:r>
            <a:endParaRPr b="0" lang="en-US" sz="333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A deep philosophical point: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457200" y="2819520"/>
            <a:ext cx="8229240" cy="3120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720"/>
              </a:spcBef>
            </a:pPr>
            <a:r>
              <a:rPr b="0" lang="en-US" sz="3600" spc="-1" strike="noStrike">
                <a:solidFill>
                  <a:srgbClr val="081f5b"/>
                </a:solidFill>
                <a:latin typeface="NewsGoth BT"/>
              </a:rPr>
              <a:t>A web page does not exist until you perceive it.  </a:t>
            </a:r>
            <a:endParaRPr b="0" lang="en-US" sz="3600" spc="-1" strike="noStrike">
              <a:solidFill>
                <a:srgbClr val="081f5b"/>
              </a:solidFill>
              <a:latin typeface="NewsGoth B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36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4" dur="indefinite" restart="never" nodeType="tmRoot">
          <p:childTnLst>
            <p:seq>
              <p:cTn id="105" dur="indefinite" nodeType="mainSeq">
                <p:childTnLst>
                  <p:par>
                    <p:cTn id="106" nodeType="clickEffect" fill="hold">
                      <p:stCondLst>
                        <p:cond delay="indefinite"/>
                      </p:stCondLst>
                      <p:childTnLst>
                        <p:par>
                          <p:cTn id="10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nodeType="clickEffect" fill="hold">
                      <p:stCondLst>
                        <p:cond delay="indefinite"/>
                      </p:stCondLst>
                      <p:childTnLst>
                        <p:par>
                          <p:cTn id="1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How big is big data?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57200" y="1219320"/>
            <a:ext cx="8229240" cy="4721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Visit your favorite website (e.g., </a:t>
            </a:r>
            <a:r>
              <a:rPr b="0" lang="en-US" sz="2800" spc="-1" strike="noStrike" u="sng">
                <a:solidFill>
                  <a:srgbClr val="b8ab9e"/>
                </a:solidFill>
                <a:uFillTx/>
                <a:latin typeface="NewsGoth BT"/>
                <a:hlinkClick r:id="rId1"/>
              </a:rPr>
              <a:t>www.umich.edu</a:t>
            </a: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)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Right-click and “View page source”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Wait, what </a:t>
            </a:r>
            <a:r>
              <a:rPr b="0" i="1" lang="en-US" sz="2800" spc="-1" strike="noStrike">
                <a:solidFill>
                  <a:srgbClr val="081f5b"/>
                </a:solidFill>
                <a:latin typeface="NewsGoth BT"/>
              </a:rPr>
              <a:t>is</a:t>
            </a: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 all this stuff?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Search for </a:t>
            </a:r>
            <a:r>
              <a:rPr b="0" lang="en-US" sz="2800" spc="-1" strike="noStrike" u="sng">
                <a:solidFill>
                  <a:srgbClr val="081f5b"/>
                </a:solidFill>
                <a:uFillTx/>
                <a:latin typeface="NewsGoth BT"/>
              </a:rPr>
              <a:t>http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Is there some convenient way to search through all this junk online, copy it, and drop it into a database for future use?  (Will the site’s owner get mad?)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 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nodeType="clickEffect" fill="hold">
                      <p:stCondLst>
                        <p:cond delay="indefinite"/>
                      </p:stCondLst>
                      <p:childTnLst>
                        <p:par>
                          <p:cTn id="1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22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nodeType="clickEffect" fill="hold">
                      <p:stCondLst>
                        <p:cond delay="indefinite"/>
                      </p:stCondLst>
                      <p:childTnLst>
                        <p:par>
                          <p:cTn id="1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27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nodeType="clickEffect" fill="hold">
                      <p:stCondLst>
                        <p:cond delay="indefinite"/>
                      </p:stCondLst>
                      <p:childTnLst>
                        <p:par>
                          <p:cTn id="12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32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nodeType="clickEffect" fill="hold">
                      <p:stCondLst>
                        <p:cond delay="indefinite"/>
                      </p:stCondLst>
                      <p:childTnLst>
                        <p:par>
                          <p:cTn id="13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37" dur="5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nodeType="clickEffect" fill="hold">
                      <p:stCondLst>
                        <p:cond delay="indefinite"/>
                      </p:stCondLst>
                      <p:childTnLst>
                        <p:par>
                          <p:cTn id="13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42" dur="5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nodeType="clickEffect" fill="hold">
                      <p:stCondLst>
                        <p:cond delay="indefinite"/>
                      </p:stCondLst>
                      <p:childTnLst>
                        <p:par>
                          <p:cTn id="1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47" dur="500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268880" y="6373800"/>
            <a:ext cx="4782600" cy="194760"/>
          </a:xfrm>
          <a:prstGeom prst="rect">
            <a:avLst/>
          </a:prstGeom>
          <a:noFill/>
          <a:ln w="38160">
            <a:solidFill>
              <a:srgbClr val="081f5b"/>
            </a:solidFill>
            <a:round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26C9BB07-B4DF-4FAC-AA89-1C3D443831B6}" type="slidenum">
              <a:rPr b="0" lang="en-US" sz="930" spc="-1" strike="noStrike">
                <a:solidFill>
                  <a:srgbClr val="081f5b"/>
                </a:solidFill>
                <a:latin typeface="Arial"/>
              </a:rPr>
              <a:t>&lt;number&gt;</a:t>
            </a:fld>
            <a:endParaRPr b="0" lang="en-US" sz="930" spc="-1" strike="noStrike">
              <a:latin typeface="Times New Roman"/>
            </a:endParaRPr>
          </a:p>
        </p:txBody>
      </p:sp>
      <p:pic>
        <p:nvPicPr>
          <p:cNvPr id="263" name="Picture 1" descr=""/>
          <p:cNvPicPr/>
          <p:nvPr/>
        </p:nvPicPr>
        <p:blipFill>
          <a:blip r:embed="rId1"/>
          <a:stretch/>
        </p:blipFill>
        <p:spPr>
          <a:xfrm>
            <a:off x="-773280" y="263520"/>
            <a:ext cx="10127880" cy="675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What are we up to this week?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457200" y="990720"/>
            <a:ext cx="8229240" cy="4949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Monday: overview, python, project group formation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Tuesday: Machine Learning, Visualization, APIs &amp; Scraping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Wednesday: Networks, Text, CLI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Thursday: Buffet of advanced topics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Friday: write </a:t>
            </a:r>
            <a:r>
              <a:rPr b="0" lang="en-US" sz="3200" spc="-1" strike="noStrike" u="sng">
                <a:solidFill>
                  <a:srgbClr val="b8ab9e"/>
                </a:solidFill>
                <a:uFillTx/>
                <a:latin typeface="NewsGoth BT"/>
                <a:hlinkClick r:id="rId1"/>
              </a:rPr>
              <a:t>“Social capital asset pricing model (SCAPM)” app</a:t>
            </a:r>
            <a:r>
              <a:rPr b="0" lang="en-US" sz="3200" spc="-1" strike="noStrike" u="sng">
                <a:solidFill>
                  <a:srgbClr val="b8ab9e"/>
                </a:solidFill>
                <a:uFillTx/>
                <a:latin typeface="NewsGoth BT"/>
                <a:hlinkClick r:id="rId2"/>
              </a:rPr>
              <a:t>“Social capital asset pricing model (SCAPM)” app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31960" y="4325760"/>
            <a:ext cx="6360840" cy="1337760"/>
          </a:xfrm>
          <a:custGeom>
            <a:avLst/>
            <a:gdLst/>
            <a:ahLst/>
            <a:rect l="l" t="t" r="r" b="b"/>
            <a:pathLst>
              <a:path w="6359857" h="1337522">
                <a:moveTo>
                  <a:pt x="0" y="0"/>
                </a:moveTo>
                <a:cubicBezTo>
                  <a:pt x="50042" y="4549"/>
                  <a:pt x="100993" y="3119"/>
                  <a:pt x="150126" y="13648"/>
                </a:cubicBezTo>
                <a:cubicBezTo>
                  <a:pt x="166164" y="17085"/>
                  <a:pt x="176080" y="34282"/>
                  <a:pt x="191069" y="40944"/>
                </a:cubicBezTo>
                <a:cubicBezTo>
                  <a:pt x="217361" y="52629"/>
                  <a:pt x="272956" y="68239"/>
                  <a:pt x="272956" y="68239"/>
                </a:cubicBezTo>
                <a:cubicBezTo>
                  <a:pt x="375746" y="136767"/>
                  <a:pt x="245109" y="56304"/>
                  <a:pt x="368490" y="109182"/>
                </a:cubicBezTo>
                <a:cubicBezTo>
                  <a:pt x="410343" y="127119"/>
                  <a:pt x="415661" y="148491"/>
                  <a:pt x="450377" y="177421"/>
                </a:cubicBezTo>
                <a:cubicBezTo>
                  <a:pt x="462978" y="187922"/>
                  <a:pt x="477672" y="195618"/>
                  <a:pt x="491320" y="204717"/>
                </a:cubicBezTo>
                <a:cubicBezTo>
                  <a:pt x="514551" y="274407"/>
                  <a:pt x="486251" y="227891"/>
                  <a:pt x="559559" y="259308"/>
                </a:cubicBezTo>
                <a:cubicBezTo>
                  <a:pt x="574635" y="265769"/>
                  <a:pt x="585831" y="279268"/>
                  <a:pt x="600502" y="286603"/>
                </a:cubicBezTo>
                <a:cubicBezTo>
                  <a:pt x="627561" y="300132"/>
                  <a:pt x="685210" y="309449"/>
                  <a:pt x="709684" y="313899"/>
                </a:cubicBezTo>
                <a:cubicBezTo>
                  <a:pt x="834670" y="336624"/>
                  <a:pt x="809849" y="328852"/>
                  <a:pt x="982639" y="341194"/>
                </a:cubicBezTo>
                <a:cubicBezTo>
                  <a:pt x="1005385" y="345743"/>
                  <a:pt x="1027809" y="352414"/>
                  <a:pt x="1050878" y="354842"/>
                </a:cubicBezTo>
                <a:cubicBezTo>
                  <a:pt x="1114379" y="361526"/>
                  <a:pt x="1179067" y="357394"/>
                  <a:pt x="1241947" y="368490"/>
                </a:cubicBezTo>
                <a:cubicBezTo>
                  <a:pt x="1258100" y="371340"/>
                  <a:pt x="1266852" y="392348"/>
                  <a:pt x="1282890" y="395785"/>
                </a:cubicBezTo>
                <a:cubicBezTo>
                  <a:pt x="1332023" y="406313"/>
                  <a:pt x="1382973" y="404884"/>
                  <a:pt x="1433015" y="409433"/>
                </a:cubicBezTo>
                <a:cubicBezTo>
                  <a:pt x="1501254" y="423081"/>
                  <a:pt x="1570219" y="433498"/>
                  <a:pt x="1637732" y="450376"/>
                </a:cubicBezTo>
                <a:cubicBezTo>
                  <a:pt x="1655929" y="454925"/>
                  <a:pt x="1673821" y="460940"/>
                  <a:pt x="1692323" y="464024"/>
                </a:cubicBezTo>
                <a:cubicBezTo>
                  <a:pt x="1728501" y="470054"/>
                  <a:pt x="1765111" y="473123"/>
                  <a:pt x="1801505" y="477672"/>
                </a:cubicBezTo>
                <a:cubicBezTo>
                  <a:pt x="1856096" y="500418"/>
                  <a:pt x="1907904" y="531567"/>
                  <a:pt x="1965278" y="545911"/>
                </a:cubicBezTo>
                <a:cubicBezTo>
                  <a:pt x="2033825" y="563048"/>
                  <a:pt x="2002074" y="553628"/>
                  <a:pt x="2060812" y="573206"/>
                </a:cubicBezTo>
                <a:cubicBezTo>
                  <a:pt x="2074460" y="591403"/>
                  <a:pt x="2084486" y="612994"/>
                  <a:pt x="2101756" y="627797"/>
                </a:cubicBezTo>
                <a:cubicBezTo>
                  <a:pt x="2117203" y="641037"/>
                  <a:pt x="2138683" y="644999"/>
                  <a:pt x="2156347" y="655093"/>
                </a:cubicBezTo>
                <a:cubicBezTo>
                  <a:pt x="2170588" y="663231"/>
                  <a:pt x="2182619" y="675053"/>
                  <a:pt x="2197290" y="682388"/>
                </a:cubicBezTo>
                <a:cubicBezTo>
                  <a:pt x="2210157" y="688822"/>
                  <a:pt x="2224401" y="692084"/>
                  <a:pt x="2238233" y="696036"/>
                </a:cubicBezTo>
                <a:cubicBezTo>
                  <a:pt x="2295310" y="712344"/>
                  <a:pt x="2323513" y="715850"/>
                  <a:pt x="2388359" y="723332"/>
                </a:cubicBezTo>
                <a:cubicBezTo>
                  <a:pt x="2474699" y="733294"/>
                  <a:pt x="2647666" y="750627"/>
                  <a:pt x="2647666" y="750627"/>
                </a:cubicBezTo>
                <a:cubicBezTo>
                  <a:pt x="2665863" y="755176"/>
                  <a:pt x="2683584" y="762497"/>
                  <a:pt x="2702257" y="764275"/>
                </a:cubicBezTo>
                <a:cubicBezTo>
                  <a:pt x="2936705" y="786604"/>
                  <a:pt x="2923192" y="778615"/>
                  <a:pt x="3152633" y="764275"/>
                </a:cubicBezTo>
                <a:cubicBezTo>
                  <a:pt x="3261815" y="773373"/>
                  <a:pt x="3371289" y="779471"/>
                  <a:pt x="3480180" y="791570"/>
                </a:cubicBezTo>
                <a:cubicBezTo>
                  <a:pt x="3494478" y="793159"/>
                  <a:pt x="3507244" y="801433"/>
                  <a:pt x="3521123" y="805218"/>
                </a:cubicBezTo>
                <a:cubicBezTo>
                  <a:pt x="3528908" y="807341"/>
                  <a:pt x="3670133" y="844202"/>
                  <a:pt x="3698544" y="846161"/>
                </a:cubicBezTo>
                <a:cubicBezTo>
                  <a:pt x="3807562" y="853679"/>
                  <a:pt x="3916908" y="855260"/>
                  <a:pt x="4026090" y="859809"/>
                </a:cubicBezTo>
                <a:cubicBezTo>
                  <a:pt x="4545757" y="907052"/>
                  <a:pt x="4328655" y="871190"/>
                  <a:pt x="4681183" y="941696"/>
                </a:cubicBezTo>
                <a:cubicBezTo>
                  <a:pt x="4703929" y="946245"/>
                  <a:pt x="4726917" y="949718"/>
                  <a:pt x="4749421" y="955344"/>
                </a:cubicBezTo>
                <a:lnTo>
                  <a:pt x="4913194" y="996287"/>
                </a:lnTo>
                <a:cubicBezTo>
                  <a:pt x="5105774" y="1106332"/>
                  <a:pt x="4903451" y="1007499"/>
                  <a:pt x="5131559" y="1064526"/>
                </a:cubicBezTo>
                <a:cubicBezTo>
                  <a:pt x="5147472" y="1068504"/>
                  <a:pt x="5157831" y="1084486"/>
                  <a:pt x="5172502" y="1091821"/>
                </a:cubicBezTo>
                <a:cubicBezTo>
                  <a:pt x="5194414" y="1102777"/>
                  <a:pt x="5217717" y="1110745"/>
                  <a:pt x="5240741" y="1119117"/>
                </a:cubicBezTo>
                <a:cubicBezTo>
                  <a:pt x="5267781" y="1128950"/>
                  <a:pt x="5294714" y="1139434"/>
                  <a:pt x="5322627" y="1146412"/>
                </a:cubicBezTo>
                <a:cubicBezTo>
                  <a:pt x="5445766" y="1177197"/>
                  <a:pt x="5396220" y="1161845"/>
                  <a:pt x="5472753" y="1187356"/>
                </a:cubicBezTo>
                <a:cubicBezTo>
                  <a:pt x="5486401" y="1201004"/>
                  <a:pt x="5497637" y="1217593"/>
                  <a:pt x="5513696" y="1228299"/>
                </a:cubicBezTo>
                <a:cubicBezTo>
                  <a:pt x="5536096" y="1243233"/>
                  <a:pt x="5626614" y="1253942"/>
                  <a:pt x="5636526" y="1255594"/>
                </a:cubicBezTo>
                <a:cubicBezTo>
                  <a:pt x="5745707" y="1291989"/>
                  <a:pt x="5609231" y="1255594"/>
                  <a:pt x="5718412" y="1255594"/>
                </a:cubicBezTo>
                <a:cubicBezTo>
                  <a:pt x="5755089" y="1255594"/>
                  <a:pt x="5791168" y="1264957"/>
                  <a:pt x="5827594" y="1269242"/>
                </a:cubicBezTo>
                <a:cubicBezTo>
                  <a:pt x="5958132" y="1284600"/>
                  <a:pt x="5960912" y="1283843"/>
                  <a:pt x="6100550" y="1296538"/>
                </a:cubicBezTo>
                <a:cubicBezTo>
                  <a:pt x="6131120" y="1306728"/>
                  <a:pt x="6164263" y="1318937"/>
                  <a:pt x="6196084" y="1323833"/>
                </a:cubicBezTo>
                <a:cubicBezTo>
                  <a:pt x="6294591" y="1338988"/>
                  <a:pt x="6290270" y="1337481"/>
                  <a:pt x="6359857" y="1337481"/>
                </a:cubicBezTo>
              </a:path>
            </a:pathLst>
          </a:cu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nodeType="clickEffect" fill="hold">
                      <p:stCondLst>
                        <p:cond delay="indefinite"/>
                      </p:stCondLst>
                      <p:childTnLst>
                        <p:par>
                          <p:cTn id="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nodeType="clickEffect" fill="hold">
                      <p:stCondLst>
                        <p:cond delay="indefinite"/>
                      </p:stCondLst>
                      <p:childTnLst>
                        <p:par>
                          <p:cTn id="1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nodeType="clickEffect" fill="hold">
                      <p:stCondLst>
                        <p:cond delay="indefinite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nodeType="clickEffect" fill="hold">
                      <p:stCondLst>
                        <p:cond delay="indefinite"/>
                      </p:stCondLst>
                      <p:childTnLst>
                        <p:par>
                          <p:cTn id="2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268880" y="6373800"/>
            <a:ext cx="4782600" cy="194760"/>
          </a:xfrm>
          <a:prstGeom prst="rect">
            <a:avLst/>
          </a:prstGeom>
          <a:noFill/>
          <a:ln w="38160">
            <a:solidFill>
              <a:srgbClr val="081f5b"/>
            </a:solidFill>
            <a:round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E6F0096B-93B8-4DDA-A15A-6CAA794F4B25}" type="slidenum">
              <a:rPr b="0" lang="en-US" sz="930" spc="-1" strike="noStrike">
                <a:solidFill>
                  <a:srgbClr val="081f5b"/>
                </a:solidFill>
                <a:latin typeface="Arial"/>
              </a:rPr>
              <a:t>&lt;number&gt;</a:t>
            </a:fld>
            <a:endParaRPr b="0" lang="en-US" sz="930" spc="-1" strike="noStrike">
              <a:latin typeface="Times New Roman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0" y="263520"/>
            <a:ext cx="9143640" cy="661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Some big data questions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Where do I get “big data”?  Is there some secret handshake I need?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What does it look like?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How do I make gigabytes of words and numbers into something meaningful?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 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nodeType="clickEffect" fill="hold">
                      <p:stCondLst>
                        <p:cond delay="indefinite"/>
                      </p:stCondLst>
                      <p:childTnLst>
                        <p:par>
                          <p:cTn id="15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4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nodeType="clickEffect" fill="hold">
                      <p:stCondLst>
                        <p:cond delay="indefinite"/>
                      </p:stCondLst>
                      <p:childTnLst>
                        <p:par>
                          <p:cTn id="15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9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nodeType="clickEffect" fill="hold">
                      <p:stCondLst>
                        <p:cond delay="indefinite"/>
                      </p:stCondLst>
                      <p:childTnLst>
                        <p:par>
                          <p:cTn id="16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4" dur="5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nodeType="clickEffect" fill="hold">
                      <p:stCondLst>
                        <p:cond delay="indefinite"/>
                      </p:stCondLst>
                      <p:childTnLst>
                        <p:par>
                          <p:cTn id="1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9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A method and three tools to start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The method: learning in groups (cf. “agile software development”)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The tools: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601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3000" spc="-1" strike="noStrike">
                <a:solidFill>
                  <a:srgbClr val="081f5b"/>
                </a:solidFill>
                <a:latin typeface="NewsGoth BT"/>
              </a:rPr>
              <a:t>SQL: how to manipulate those databases underlying what you see on the Web</a:t>
            </a:r>
            <a:endParaRPr b="0" lang="en-US" sz="3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601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3000" spc="-1" strike="noStrike">
                <a:solidFill>
                  <a:srgbClr val="081f5b"/>
                </a:solidFill>
                <a:latin typeface="NewsGoth BT"/>
              </a:rPr>
              <a:t>Python: a pretty good open-source programming language</a:t>
            </a:r>
            <a:endParaRPr b="0" lang="en-US" sz="3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601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3000" spc="-1" strike="noStrike">
                <a:solidFill>
                  <a:srgbClr val="081f5b"/>
                </a:solidFill>
                <a:latin typeface="NewsGoth BT"/>
              </a:rPr>
              <a:t> </a:t>
            </a:r>
            <a:endParaRPr b="0" lang="en-US" sz="3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0" dur="indefinite" restart="never" nodeType="tmRoot">
          <p:childTnLst>
            <p:seq>
              <p:cTn id="171" dur="indefinite" nodeType="mainSeq">
                <p:childTnLst>
                  <p:par>
                    <p:cTn id="172" nodeType="clickEffect" fill="hold">
                      <p:stCondLst>
                        <p:cond delay="indefinite"/>
                      </p:stCondLst>
                      <p:childTnLst>
                        <p:par>
                          <p:cTn id="17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6" dur="5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nodeType="clickEffect" fill="hold">
                      <p:stCondLst>
                        <p:cond delay="indefinite"/>
                      </p:stCondLst>
                      <p:childTnLst>
                        <p:par>
                          <p:cTn id="1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1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nodeType="clickEffect" fill="hold">
                      <p:stCondLst>
                        <p:cond delay="indefinite"/>
                      </p:stCondLst>
                      <p:childTnLst>
                        <p:par>
                          <p:cTn id="18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6" dur="5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nodeType="clickEffect" fill="hold">
                      <p:stCondLst>
                        <p:cond delay="indefinite"/>
                      </p:stCondLst>
                      <p:childTnLst>
                        <p:par>
                          <p:cTn id="1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1" dur="5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nodeType="clickEffect" fill="hold">
                      <p:stCondLst>
                        <p:cond delay="indefinite"/>
                      </p:stCondLst>
                      <p:childTnLst>
                        <p:par>
                          <p:cTn id="1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6" dur="500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722160" y="266688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Be Not Afraid: lessons from “computer science”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62120" y="4191120"/>
            <a:ext cx="76197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Plagiarized from the estimable </a:t>
            </a:r>
            <a:br/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Prof. Brian Noble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We’re All Charlatans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Computer science: not a science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Few “natural laws” because it is a human construction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Exception: “This sentence is false.” (1/3 of EECS 376)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Software engineering: not an engineering discipline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Engineering: static/dynamic modeling, safety margins, etc.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Software: “Recovery-oriented computing” (1/5 of EECS 582)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A culture of decentralized collaborative tinkering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Facebook: likely the most successful company run this way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MOVE FAST AND BREAK THINGS (like democracy)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Facebook Rule #1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Don’t be afraid to make a mistake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Everyone makes mistakes!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I (Brian Noble) make programming mistakes all the time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Students who actually do things make mistakes as well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Professional staff at Facebook do too (obviously!)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Fundamental to the process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These are formal languages (vs. natural)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Mortals aren’t inherently great at this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Stay focused and keep shipping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Facebook Rule #2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Don’t Wait to Find Your Mistakes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Build a little, test a little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“</a:t>
            </a:r>
            <a:r>
              <a:rPr b="0" i="1" lang="en-US" sz="2400" spc="-1" strike="noStrike">
                <a:solidFill>
                  <a:srgbClr val="081f5b"/>
                </a:solidFill>
                <a:latin typeface="NewsGoth BT"/>
              </a:rPr>
              <a:t>You keep using that word.  I do not think it means what you think it means</a:t>
            </a: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.”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	</a:t>
            </a: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	</a:t>
            </a: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--Inigo Montoya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You have an important advantage!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CS students believe they are </a:t>
            </a:r>
            <a:r>
              <a:rPr b="1" lang="en-US" sz="2400" spc="-1" strike="noStrike">
                <a:solidFill>
                  <a:srgbClr val="081f5b"/>
                </a:solidFill>
                <a:latin typeface="NewsGoth BT"/>
              </a:rPr>
              <a:t>really good </a:t>
            </a: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at this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But, </a:t>
            </a:r>
            <a:r>
              <a:rPr b="1" lang="en-US" sz="2400" spc="-1" strike="noStrike">
                <a:solidFill>
                  <a:srgbClr val="081f5b"/>
                </a:solidFill>
                <a:latin typeface="NewsGoth BT"/>
              </a:rPr>
              <a:t>no one </a:t>
            </a: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is really good at this, just shades of bad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Done is better than perfect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Facebook Rule #3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0" y="0"/>
            <a:ext cx="914364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81f5b"/>
                </a:solidFill>
                <a:latin typeface="NewsGoth Dm BT"/>
              </a:rPr>
              <a:t>What does social life look like today?</a:t>
            </a:r>
            <a:endParaRPr b="0" lang="en-US" sz="3600" spc="-1" strike="noStrike">
              <a:solidFill>
                <a:srgbClr val="081f5b"/>
              </a:solidFill>
              <a:latin typeface="NewsGoth BT"/>
            </a:endParaRPr>
          </a:p>
        </p:txBody>
      </p:sp>
      <p:pic>
        <p:nvPicPr>
          <p:cNvPr id="222" name="Picture 2" descr=""/>
          <p:cNvPicPr/>
          <p:nvPr/>
        </p:nvPicPr>
        <p:blipFill>
          <a:blip r:embed="rId1"/>
          <a:stretch/>
        </p:blipFill>
        <p:spPr>
          <a:xfrm>
            <a:off x="0" y="2209680"/>
            <a:ext cx="3174480" cy="190476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304920" y="1143000"/>
            <a:ext cx="236196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Consultant running meeting on Google Hangouts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276720" y="1487520"/>
            <a:ext cx="2819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Real estate agent checking listings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2"/>
          <a:stretch/>
        </p:blipFill>
        <p:spPr>
          <a:xfrm>
            <a:off x="3124080" y="2209680"/>
            <a:ext cx="3174480" cy="1904760"/>
          </a:xfrm>
          <a:prstGeom prst="rect">
            <a:avLst/>
          </a:prstGeom>
          <a:ln>
            <a:noFill/>
          </a:ln>
        </p:spPr>
      </p:pic>
      <p:pic>
        <p:nvPicPr>
          <p:cNvPr id="226" name="Picture 2" descr=""/>
          <p:cNvPicPr/>
          <p:nvPr/>
        </p:nvPicPr>
        <p:blipFill>
          <a:blip r:embed="rId3"/>
          <a:stretch/>
        </p:blipFill>
        <p:spPr>
          <a:xfrm>
            <a:off x="5969160" y="2209680"/>
            <a:ext cx="3174480" cy="190476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6019920" y="1687680"/>
            <a:ext cx="31237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Journalist applying for job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8" name="Picture 2" descr=""/>
          <p:cNvPicPr/>
          <p:nvPr/>
        </p:nvPicPr>
        <p:blipFill>
          <a:blip r:embed="rId4"/>
          <a:stretch/>
        </p:blipFill>
        <p:spPr>
          <a:xfrm>
            <a:off x="0" y="4952880"/>
            <a:ext cx="3174480" cy="190476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5"/>
          <a:stretch/>
        </p:blipFill>
        <p:spPr>
          <a:xfrm>
            <a:off x="2921040" y="4952880"/>
            <a:ext cx="3174480" cy="1904760"/>
          </a:xfrm>
          <a:prstGeom prst="rect">
            <a:avLst/>
          </a:prstGeom>
          <a:ln>
            <a:noFill/>
          </a:ln>
        </p:spPr>
      </p:pic>
      <p:pic>
        <p:nvPicPr>
          <p:cNvPr id="230" name="Picture 2" descr=""/>
          <p:cNvPicPr/>
          <p:nvPr/>
        </p:nvPicPr>
        <p:blipFill>
          <a:blip r:embed="rId6"/>
          <a:stretch/>
        </p:blipFill>
        <p:spPr>
          <a:xfrm>
            <a:off x="5969160" y="4952880"/>
            <a:ext cx="3174480" cy="1904760"/>
          </a:xfrm>
          <a:prstGeom prst="rect">
            <a:avLst/>
          </a:prstGeom>
          <a:ln>
            <a:noFill/>
          </a:ln>
        </p:spPr>
      </p:pic>
      <p:sp>
        <p:nvSpPr>
          <p:cNvPr id="231" name="CustomShape 5"/>
          <p:cNvSpPr/>
          <p:nvPr/>
        </p:nvSpPr>
        <p:spPr>
          <a:xfrm>
            <a:off x="152280" y="4267080"/>
            <a:ext cx="2819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Student writing paper for class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048120" y="4419720"/>
            <a:ext cx="304776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Professor grading papers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6172200" y="4230720"/>
            <a:ext cx="2819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Activist uploading files to Wikileaks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nodeType="clickEffect" fill="hold">
                      <p:stCondLst>
                        <p:cond delay="indefinite"/>
                      </p:stCondLst>
                      <p:childTnLst>
                        <p:par>
                          <p:cTn id="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nodeType="clickEffect" fill="hold">
                      <p:stCondLst>
                        <p:cond delay="indefinite"/>
                      </p:stCondLst>
                      <p:childTnLst>
                        <p:par>
                          <p:cTn id="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nodeType="clickEffect" fill="hold">
                      <p:stCondLst>
                        <p:cond delay="indefinite"/>
                      </p:stCondLst>
                      <p:childTnLst>
                        <p:par>
                          <p:cTn id="5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nodeType="clickEffect" fill="hold">
                      <p:stCondLst>
                        <p:cond delay="indefinite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nodeType="clickEffect" fill="hold">
                      <p:stCondLst>
                        <p:cond delay="indefinite"/>
                      </p:stCondLst>
                      <p:childTnLst>
                        <p:par>
                          <p:cTn id="6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nodeType="clickEffect" fill="hold">
                      <p:stCondLst>
                        <p:cond delay="indefinite"/>
                      </p:stCondLst>
                      <p:childTnLst>
                        <p:par>
                          <p:cTn id="7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Never Fly Solo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Two people per keyboard, always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Everyone is bad at this, but in different ways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Only one of you needs to see the problem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Trade hands-on-keyboard frequently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It’s tempting to let one person “do the work”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You lose much of the benefit this way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Talk about what you are doing as you do it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Forces you to reveal hidden assumptions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Catch some mistakes even before you make them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Fortune favors the bold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Facebook Rule #4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Practical tips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55680" y="1066680"/>
            <a:ext cx="8381520" cy="5028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There are no new problems under the sun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Check Google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Ask your physical neighbors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Ask your virtual neighbors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Steal, do not invent!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Large community with a strong culture of sharing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Before writing something, see if someone else has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Keep versions of things around: your Lab Notebook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Explains how you got there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In case you have to “go backwards”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00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In case you accidentally delete tons of work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CS Professor (at another institution)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pic>
        <p:nvPicPr>
          <p:cNvPr id="291" name="Content Placeholder 7" descr=""/>
          <p:cNvPicPr/>
          <p:nvPr/>
        </p:nvPicPr>
        <p:blipFill>
          <a:blip r:embed="rId1"/>
          <a:srcRect l="0" t="-26692" r="0" b="-26692"/>
          <a:stretch/>
        </p:blipFill>
        <p:spPr>
          <a:xfrm>
            <a:off x="380880" y="990720"/>
            <a:ext cx="845460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What would you do if you were not afraid?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81f5b"/>
                </a:solidFill>
                <a:latin typeface="NewsGoth BT"/>
              </a:rPr>
              <a:t>Facebook Rule #5</a:t>
            </a:r>
            <a:endParaRPr b="0" lang="en-US" sz="2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A Few Caveats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457200" y="1066680"/>
            <a:ext cx="8229240" cy="4873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You can do almost anything, but should you?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Intellectual property restrictions on code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Terms of Service restrictions on data providers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Lots of personally-identifiable information (IRB)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Computers allow you to make bigger mistakes more quickly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81f5b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81f5b"/>
                </a:solidFill>
                <a:latin typeface="NewsGoth BT"/>
              </a:rPr>
              <a:t>Get a sense for how this work is received elsewhere</a:t>
            </a:r>
            <a:endParaRPr b="0" lang="en-US" sz="2800" spc="-1" strike="noStrike">
              <a:solidFill>
                <a:srgbClr val="081f5b"/>
              </a:solidFill>
              <a:latin typeface="NewsGoth BT"/>
            </a:endParaRPr>
          </a:p>
          <a:p>
            <a:pPr lvl="1" marL="914400" indent="-456840">
              <a:lnSpc>
                <a:spcPct val="100000"/>
              </a:lnSpc>
              <a:spcBef>
                <a:spcPts val="479"/>
              </a:spcBef>
              <a:buClr>
                <a:srgbClr val="081f5b"/>
              </a:buClr>
              <a:buFont typeface="NewsGoth BT"/>
              <a:buChar char="~"/>
            </a:pPr>
            <a:r>
              <a:rPr b="0" lang="en-US" sz="2400" spc="-1" strike="noStrike">
                <a:solidFill>
                  <a:srgbClr val="081f5b"/>
                </a:solidFill>
                <a:latin typeface="NewsGoth BT"/>
              </a:rPr>
              <a:t>Check with advisor(s)</a:t>
            </a:r>
            <a:endParaRPr b="0" lang="en-US" sz="2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81f5b"/>
                </a:solidFill>
                <a:latin typeface="NewsGoth Dm BT"/>
              </a:rPr>
              <a:t>The deliverable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457200" y="1370160"/>
            <a:ext cx="8229240" cy="457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81f5b"/>
                </a:solidFill>
                <a:latin typeface="NewsGoth BT"/>
              </a:rPr>
              <a:t>Find one interesting true thing to say about your group’s topic by one week from Thursday afternoon, and explain how you got there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nodeType="clickEffect" fill="hold">
                      <p:stCondLst>
                        <p:cond delay="indefinite"/>
                      </p:stCondLst>
                      <p:childTnLst>
                        <p:par>
                          <p:cTn id="20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3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90360" y="0"/>
            <a:ext cx="891180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81f5b"/>
                </a:solidFill>
                <a:latin typeface="NewsGoth Dm BT"/>
              </a:rPr>
              <a:t>The job description for 90% of the people at the University of Michigan:</a:t>
            </a:r>
            <a:endParaRPr b="0" lang="en-US" sz="3200" spc="-1" strike="noStrike">
              <a:solidFill>
                <a:srgbClr val="081f5b"/>
              </a:solidFill>
              <a:latin typeface="NewsGoth BT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371600" y="2438280"/>
            <a:ext cx="7630920" cy="3501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081f5b"/>
                </a:solidFill>
                <a:latin typeface="NewsGoth BT"/>
              </a:rPr>
              <a:t>“</a:t>
            </a:r>
            <a:r>
              <a:rPr b="0" lang="en-US" sz="4000" spc="-1" strike="noStrike">
                <a:solidFill>
                  <a:srgbClr val="081f5b"/>
                </a:solidFill>
                <a:latin typeface="NewsGoth BT"/>
              </a:rPr>
              <a:t>Stare at a screen and </a:t>
            </a:r>
            <a:br/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nodeType="clickEffect" fill="hold">
                      <p:stCondLst>
                        <p:cond delay="indefinite"/>
                      </p:stCondLst>
                      <p:childTnLst>
                        <p:par>
                          <p:cTn id="8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3" descr=""/>
          <p:cNvPicPr/>
          <p:nvPr/>
        </p:nvPicPr>
        <p:blipFill>
          <a:blip r:embed="rId1"/>
          <a:stretch/>
        </p:blipFill>
        <p:spPr>
          <a:xfrm>
            <a:off x="42840" y="76320"/>
            <a:ext cx="7729200" cy="67053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42840" y="533520"/>
            <a:ext cx="6433920" cy="3045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9219960" cy="685764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228600" y="76320"/>
            <a:ext cx="8762760" cy="19825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NewsGoth BT"/>
              </a:rPr>
              <a:t>Thanks to ICTs, economics today is “roughly where astronomy was when the telescope was invented or where biology was when the microscope was invented.”     (Robert Shiller, certified smart guy)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33520" y="2057400"/>
            <a:ext cx="8076960" cy="2057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081f5b"/>
                </a:solidFill>
                <a:latin typeface="NewsGoth Dm BT"/>
              </a:rPr>
              <a:t>How should the pervasive “mediation” of contemporary social life affect social science?</a:t>
            </a:r>
            <a:endParaRPr b="0" lang="en-US" sz="36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2057400"/>
            <a:ext cx="8229240" cy="38826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879"/>
              </a:spcBef>
            </a:pPr>
            <a:r>
              <a:rPr b="0" lang="en-US" sz="4400" spc="-1" strike="noStrike" u="sng">
                <a:solidFill>
                  <a:srgbClr val="b8ab9e"/>
                </a:solidFill>
                <a:uFillTx/>
                <a:latin typeface="NewsGoth BT"/>
                <a:hlinkClick r:id="rId1"/>
              </a:rPr>
              <a:t>Google Trends: the gateway drug for big data</a:t>
            </a:r>
            <a:endParaRPr b="0" lang="en-US" sz="44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609480" y="3124080"/>
            <a:ext cx="7772040" cy="2057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081f5b"/>
                </a:solidFill>
                <a:latin typeface="NewsGoth Dm BT"/>
              </a:rPr>
              <a:t>New insights into traditional topics</a:t>
            </a:r>
            <a:endParaRPr b="0" lang="en-US" sz="4000" spc="-1" strike="noStrike">
              <a:solidFill>
                <a:srgbClr val="081f5b"/>
              </a:solidFill>
              <a:latin typeface="NewsGoth B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81f5b"/>
      </a:dk2>
      <a:lt2>
        <a:srgbClr val="b8ab9e"/>
      </a:lt2>
      <a:accent1>
        <a:srgbClr val="ff9933"/>
      </a:accent1>
      <a:accent2>
        <a:srgbClr val="e8af10"/>
      </a:accent2>
      <a:accent3>
        <a:srgbClr val="ffffff"/>
      </a:accent3>
      <a:accent4>
        <a:srgbClr val="06194c"/>
      </a:accent4>
      <a:accent5>
        <a:srgbClr val="ffcaad"/>
      </a:accent5>
      <a:accent6>
        <a:srgbClr val="d29e0d"/>
      </a:accent6>
      <a:hlink>
        <a:srgbClr val="b8ab9e"/>
      </a:hlink>
      <a:folHlink>
        <a:srgbClr val="bf311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MO637 template</Template>
  <TotalTime>1699</TotalTime>
  <Application>LibreOffice/6.2.4.2.0$Linux_X86_64 LibreOffice_project/20$Build-2</Application>
  <Words>932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2011-01-05T03:10:57Z</dcterms:created>
  <dc:creator>Jerry</dc:creator>
  <dc:description/>
  <dc:language>en-US</dc:language>
  <cp:lastModifiedBy>J L</cp:lastModifiedBy>
  <dcterms:modified xsi:type="dcterms:W3CDTF">2019-06-16T16:15:11Z</dcterms:modified>
  <cp:revision>205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36</vt:i4>
  </property>
</Properties>
</file>